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3"/>
  </p:notesMasterIdLst>
  <p:sldIdLst>
    <p:sldId id="256" r:id="rId2"/>
    <p:sldId id="296" r:id="rId3"/>
    <p:sldId id="257" r:id="rId4"/>
    <p:sldId id="273" r:id="rId5"/>
    <p:sldId id="261" r:id="rId6"/>
    <p:sldId id="274" r:id="rId7"/>
    <p:sldId id="275" r:id="rId8"/>
    <p:sldId id="259" r:id="rId9"/>
    <p:sldId id="293" r:id="rId10"/>
    <p:sldId id="294" r:id="rId11"/>
    <p:sldId id="295" r:id="rId12"/>
    <p:sldId id="264" r:id="rId13"/>
    <p:sldId id="263" r:id="rId14"/>
    <p:sldId id="262" r:id="rId15"/>
    <p:sldId id="265" r:id="rId16"/>
    <p:sldId id="266" r:id="rId17"/>
    <p:sldId id="267" r:id="rId18"/>
    <p:sldId id="268" r:id="rId19"/>
    <p:sldId id="285" r:id="rId20"/>
    <p:sldId id="258" r:id="rId21"/>
    <p:sldId id="269" r:id="rId22"/>
    <p:sldId id="270" r:id="rId23"/>
    <p:sldId id="271" r:id="rId24"/>
    <p:sldId id="272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90" r:id="rId35"/>
    <p:sldId id="291" r:id="rId36"/>
    <p:sldId id="286" r:id="rId37"/>
    <p:sldId id="287" r:id="rId38"/>
    <p:sldId id="288" r:id="rId39"/>
    <p:sldId id="298" r:id="rId40"/>
    <p:sldId id="297" r:id="rId41"/>
    <p:sldId id="289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83348-F36C-40C6-B019-B6428AD63749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6E316-6CCA-4B06-8F74-3D944394FC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6E316-6CCA-4B06-8F74-3D944394FCDA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3CEB-2184-4CDC-BA84-3AF26C0EF45F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A0EEBC-73EE-483D-BD66-010916394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3CEB-2184-4CDC-BA84-3AF26C0EF45F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EEBC-73EE-483D-BD66-010916394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3CEB-2184-4CDC-BA84-3AF26C0EF45F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EEBC-73EE-483D-BD66-010916394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0D5DC-C29C-41C8-96F0-FF3A108A7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3CEB-2184-4CDC-BA84-3AF26C0EF45F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A0EEBC-73EE-483D-BD66-010916394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3CEB-2184-4CDC-BA84-3AF26C0EF45F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EEBC-73EE-483D-BD66-010916394C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3CEB-2184-4CDC-BA84-3AF26C0EF45F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EEBC-73EE-483D-BD66-010916394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3CEB-2184-4CDC-BA84-3AF26C0EF45F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FA0EEBC-73EE-483D-BD66-010916394C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3CEB-2184-4CDC-BA84-3AF26C0EF45F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EEBC-73EE-483D-BD66-010916394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3CEB-2184-4CDC-BA84-3AF26C0EF45F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EEBC-73EE-483D-BD66-010916394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3CEB-2184-4CDC-BA84-3AF26C0EF45F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EEBC-73EE-483D-BD66-010916394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3CEB-2184-4CDC-BA84-3AF26C0EF45F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EEBC-73EE-483D-BD66-010916394C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EE3CEB-2184-4CDC-BA84-3AF26C0EF45F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A0EEBC-73EE-483D-BD66-010916394C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928803"/>
            <a:ext cx="8458200" cy="4146984"/>
          </a:xfrm>
        </p:spPr>
        <p:txBody>
          <a:bodyPr>
            <a:normAutofit/>
          </a:bodyPr>
          <a:lstStyle/>
          <a:p>
            <a:r>
              <a:rPr lang="uk-UA" sz="5400" dirty="0" err="1" smtClean="0">
                <a:solidFill>
                  <a:srgbClr val="C00000"/>
                </a:solidFill>
              </a:rPr>
              <a:t>Компетентнісно-орієнтований</a:t>
            </a:r>
            <a:r>
              <a:rPr lang="uk-UA" sz="5400" dirty="0" smtClean="0">
                <a:solidFill>
                  <a:srgbClr val="C00000"/>
                </a:solidFill>
              </a:rPr>
              <a:t> якісний урок історії та правознавства 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5643578"/>
            <a:ext cx="5214974" cy="928694"/>
          </a:xfrm>
        </p:spPr>
        <p:txBody>
          <a:bodyPr>
            <a:normAutofit/>
          </a:bodyPr>
          <a:lstStyle/>
          <a:p>
            <a:r>
              <a:rPr lang="uk-UA" dirty="0" smtClean="0"/>
              <a:t>Дух Л.І., ст. викладач кафедри соціально-гуманітарної освіти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Логічною класифікація типів уроків, запропонована О.Бугайовим, згідно з якою визначено як основні такі типи уроків:</a:t>
            </a:r>
            <a:endParaRPr lang="ru-RU" dirty="0" smtClean="0"/>
          </a:p>
          <a:p>
            <a:pPr lvl="0"/>
            <a:r>
              <a:rPr lang="uk-UA" dirty="0" smtClean="0"/>
              <a:t>урок вивчення нового навчального матеріалу;</a:t>
            </a:r>
            <a:endParaRPr lang="ru-RU" dirty="0" smtClean="0"/>
          </a:p>
          <a:p>
            <a:pPr lvl="0"/>
            <a:r>
              <a:rPr lang="uk-UA" dirty="0" smtClean="0"/>
              <a:t>урок удосконалення знань і формування вмінь розв'язувати задачі;</a:t>
            </a:r>
            <a:endParaRPr lang="ru-RU" dirty="0" smtClean="0"/>
          </a:p>
          <a:p>
            <a:pPr lvl="0"/>
            <a:r>
              <a:rPr lang="uk-UA" dirty="0" smtClean="0"/>
              <a:t>урок удосконалення знань і формування експериментальних умінь;</a:t>
            </a:r>
            <a:endParaRPr lang="ru-RU" dirty="0" smtClean="0"/>
          </a:p>
          <a:p>
            <a:pPr lvl="0"/>
            <a:r>
              <a:rPr lang="uk-UA" dirty="0" smtClean="0"/>
              <a:t>урок узагальнення та систематизації знань;</a:t>
            </a:r>
            <a:endParaRPr lang="ru-RU" dirty="0" smtClean="0"/>
          </a:p>
          <a:p>
            <a:pPr lvl="0"/>
            <a:r>
              <a:rPr lang="uk-UA" dirty="0" smtClean="0"/>
              <a:t>урок контролю та коригування вмінь;    </a:t>
            </a:r>
            <a:endParaRPr lang="ru-RU" dirty="0" smtClean="0"/>
          </a:p>
          <a:p>
            <a:pPr lvl="0"/>
            <a:r>
              <a:rPr lang="uk-UA" dirty="0" smtClean="0"/>
              <a:t>комбінований урок.	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В основі визначення типів уроків можуть бути також і інші ознаки. Найбільш раціональними виглядають класифікації уроків за:</a:t>
            </a:r>
            <a:endParaRPr lang="ru-RU" dirty="0" smtClean="0"/>
          </a:p>
          <a:p>
            <a:pPr lvl="0"/>
            <a:r>
              <a:rPr lang="uk-UA" dirty="0" smtClean="0"/>
              <a:t>місцем проведення та тривалістю;</a:t>
            </a:r>
            <a:endParaRPr lang="ru-RU" dirty="0" smtClean="0"/>
          </a:p>
          <a:p>
            <a:pPr lvl="0"/>
            <a:r>
              <a:rPr lang="uk-UA" dirty="0" smtClean="0"/>
              <a:t>місцем уроку в циклі;</a:t>
            </a:r>
            <a:endParaRPr lang="ru-RU" dirty="0" smtClean="0"/>
          </a:p>
          <a:p>
            <a:pPr lvl="0"/>
            <a:r>
              <a:rPr lang="uk-UA" dirty="0" smtClean="0"/>
              <a:t>характером взаємовідносин учителя й учнів;</a:t>
            </a:r>
            <a:endParaRPr lang="ru-RU" dirty="0" smtClean="0"/>
          </a:p>
          <a:p>
            <a:pPr lvl="0"/>
            <a:r>
              <a:rPr lang="uk-UA" dirty="0" smtClean="0"/>
              <a:t>характером мотивації навчання учнів;</a:t>
            </a:r>
            <a:endParaRPr lang="ru-RU" dirty="0" smtClean="0"/>
          </a:p>
          <a:p>
            <a:pPr lvl="0"/>
            <a:r>
              <a:rPr lang="uk-UA" dirty="0" smtClean="0"/>
              <a:t>ступенем новизни навчального матеріалу.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4572032"/>
          </a:xfrm>
        </p:spPr>
        <p:txBody>
          <a:bodyPr>
            <a:noAutofit/>
          </a:bodyPr>
          <a:lstStyle/>
          <a:p>
            <a:pPr algn="l"/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Під поняттям </a:t>
            </a:r>
            <a:r>
              <a:rPr lang="uk-UA" sz="2800" b="1" dirty="0" smtClean="0"/>
              <a:t>«структура уроку» </a:t>
            </a:r>
            <a:r>
              <a:rPr lang="uk-UA" sz="2800" dirty="0" smtClean="0"/>
              <a:t>розуміють побудову уроку: </a:t>
            </a:r>
            <a:br>
              <a:rPr lang="uk-UA" sz="2800" dirty="0" smtClean="0"/>
            </a:br>
            <a:r>
              <a:rPr lang="uk-UA" sz="2800" dirty="0" smtClean="0"/>
              <a:t>елементи або етапи будови уроку, </a:t>
            </a:r>
            <a:br>
              <a:rPr lang="uk-UA" sz="2800" dirty="0" smtClean="0"/>
            </a:br>
            <a:r>
              <a:rPr lang="uk-UA" sz="2800" dirty="0" smtClean="0"/>
              <a:t>їх послідовність, </a:t>
            </a:r>
            <a:br>
              <a:rPr lang="uk-UA" sz="2800" dirty="0" smtClean="0"/>
            </a:br>
            <a:r>
              <a:rPr lang="uk-UA" sz="2800" dirty="0" smtClean="0"/>
              <a:t>взаємозв'язки між ними.</a:t>
            </a:r>
            <a:br>
              <a:rPr lang="uk-UA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uk-UA" sz="2800" b="1" dirty="0" smtClean="0"/>
              <a:t>Структура уроку</a:t>
            </a:r>
            <a:r>
              <a:rPr lang="uk-UA" sz="2800" dirty="0" smtClean="0"/>
              <a:t> (за </a:t>
            </a:r>
            <a:r>
              <a:rPr lang="uk-UA" sz="2800" dirty="0" err="1" smtClean="0"/>
              <a:t>Оніщуком</a:t>
            </a:r>
            <a:r>
              <a:rPr lang="uk-UA" sz="2800" dirty="0" smtClean="0"/>
              <a:t>) </a:t>
            </a:r>
            <a:r>
              <a:rPr lang="uk-UA" sz="2800" b="1" dirty="0" smtClean="0"/>
              <a:t>залежить від його типології</a:t>
            </a:r>
            <a:r>
              <a:rPr lang="uk-UA" sz="2800" dirty="0" smtClean="0"/>
              <a:t>, що визначається головною дидактичною метою, а </a:t>
            </a:r>
            <a:r>
              <a:rPr lang="uk-UA" sz="2800" b="1" dirty="0" smtClean="0"/>
              <a:t>ефективність її відпрацювання</a:t>
            </a:r>
            <a:r>
              <a:rPr lang="uk-UA" sz="2800" dirty="0" smtClean="0"/>
              <a:t> – </a:t>
            </a:r>
            <a:r>
              <a:rPr lang="uk-UA" sz="2800" b="1" dirty="0" smtClean="0"/>
              <a:t>від сполучення методів, прийомів та засобів навчання на кожному його етапі.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1026" name="Organization Chart 3"/>
          <p:cNvGraphicFramePr>
            <a:graphicFrameLocks/>
          </p:cNvGraphicFramePr>
          <p:nvPr>
            <p:ph type="dgm" idx="1"/>
          </p:nvPr>
        </p:nvGraphicFramePr>
        <p:xfrm>
          <a:off x="0" y="214290"/>
          <a:ext cx="8893175" cy="6202363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pPr algn="l"/>
            <a:r>
              <a:rPr lang="uk-UA" b="1" dirty="0" smtClean="0"/>
              <a:t>Урок засвоєння нових знань.</a:t>
            </a:r>
            <a:br>
              <a:rPr lang="uk-UA" b="1" dirty="0" smtClean="0"/>
            </a:br>
            <a:r>
              <a:rPr lang="uk-UA" sz="2800" dirty="0" smtClean="0"/>
              <a:t>1) перевірка домашнього завдання, актуалізація та корекція опорних знань;</a:t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2) повідомлення теми, мети, задач уроку та мотивація навчальної діяльності;</a:t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3) сприйняття й усвідомлення нового матеріалу, осмислення зв'язків і відносин в об'єктах вивчення;</a:t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4) узагальнення та систематизація знань, застосування їх у різних ситуаціях, наближених до життєвих;</a:t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5) підбиття підсумків уроку та домашнє завдання.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978602"/>
            <a:ext cx="84296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Урок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засвоєння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умінь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навичок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) перевірка домашнього завдання, актуалізація та корекція опорних знань і практичного досвіду учнів (підготовчі завдання);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2) повідомлення теми, мети та задач уроку, мотивація навчання школярів;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3) вивчення нового матеріалу (вступні вправи);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4) первинне застосування придбаних знань і умінь (спробні вправи);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5) застосування учнями знань і способів діяльності в стандартних умовах з метою формування навички (тренувальні вправи);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6) творче перенесення знань і навичок у нові або змінені умови з метою формування умінь (творчі вправи);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424242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7) підсумки уроку та повідомлення домашнього завдання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42918"/>
            <a:ext cx="800105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/>
              <a:t>Урок застосування знань, умінь і навичок</a:t>
            </a:r>
          </a:p>
          <a:p>
            <a:endParaRPr lang="uk-UA" sz="2400" b="1" dirty="0" smtClean="0"/>
          </a:p>
          <a:p>
            <a:endParaRPr lang="uk-UA" sz="2400" b="1" dirty="0" smtClean="0"/>
          </a:p>
          <a:p>
            <a:endParaRPr lang="uk-UA" sz="2400" b="1" dirty="0" smtClean="0"/>
          </a:p>
          <a:p>
            <a:endParaRPr lang="uk-UA" sz="2400" b="1" dirty="0" smtClean="0"/>
          </a:p>
          <a:p>
            <a:endParaRPr lang="uk-UA" sz="2400" b="1" dirty="0" smtClean="0"/>
          </a:p>
          <a:p>
            <a:endParaRPr lang="uk-UA" sz="2400" b="1" dirty="0" smtClean="0"/>
          </a:p>
          <a:p>
            <a:endParaRPr lang="uk-UA" sz="2400" b="1" dirty="0" smtClean="0"/>
          </a:p>
          <a:p>
            <a:endParaRPr lang="uk-UA" sz="2400" b="1" dirty="0" smtClean="0"/>
          </a:p>
          <a:p>
            <a:endParaRPr lang="uk-UA" sz="2400" b="1" dirty="0" smtClean="0"/>
          </a:p>
          <a:p>
            <a:endParaRPr lang="uk-UA" sz="2400" b="1" dirty="0" smtClean="0"/>
          </a:p>
          <a:p>
            <a:endParaRPr lang="uk-UA" sz="2400" b="1" dirty="0" smtClean="0"/>
          </a:p>
          <a:p>
            <a:r>
              <a:rPr lang="uk-UA" sz="2400" b="1" dirty="0" smtClean="0"/>
              <a:t> </a:t>
            </a:r>
            <a:endParaRPr lang="ru-RU" sz="24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28596" y="1102927"/>
            <a:ext cx="828680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1) відтворення та корекція знань, умінь і навичок, необхідних для виконання роботи;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2) аналіз майбутньої роботи та способів її виконання;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3) підготовка необхідного устаткування;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4) самостійне виконання роботи;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5) узагальнення та систематизація знань і способів виконання роботи;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6) контроль, самоконтроль і взаємоконтроль за ходом виконання роботи та її результатами;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7) підбиття підсумків роботи.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Урок узагальнення та систематизації знань.</a:t>
            </a:r>
            <a:r>
              <a:rPr lang="uk-UA" dirty="0" smtClean="0"/>
              <a:t> </a:t>
            </a:r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1363192"/>
            <a:ext cx="85725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) повідомлення теми, мети, задач уроку та мотивація навчальної діяльності школярів;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2) відтворення та корекція опорних знань;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3) повторення й аналіз основних фактів, подій, явищ;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4) узагальнення та систематизація понять, засвоєння системи знань, її застосування для пояснення нових фактів і для виконання практичних завдань;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5) засвоєння провідних ідей і основних теорій шляхом широкої систематизації знань;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6) підбиття підсумків уроку, висновки.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 fontScale="90000"/>
          </a:bodyPr>
          <a:lstStyle/>
          <a:p>
            <a:pPr lvl="0"/>
            <a:r>
              <a:rPr lang="uk-UA" sz="3100" b="1" dirty="0" smtClean="0">
                <a:solidFill>
                  <a:srgbClr val="42424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Урок перевірки та корекції знань, умінь і навичок </a:t>
            </a:r>
            <a:r>
              <a:rPr lang="uk-UA" dirty="0" smtClean="0">
                <a:latin typeface="Arial" pitchFamily="34" charset="0"/>
                <a:ea typeface="Times New Roman" pitchFamily="18" charset="0"/>
              </a:rPr>
              <a:t/>
            </a:r>
            <a:br>
              <a:rPr lang="uk-UA" dirty="0" smtClean="0">
                <a:latin typeface="Arial" pitchFamily="34" charset="0"/>
                <a:ea typeface="Times New Roman" pitchFamily="18" charset="0"/>
              </a:rPr>
            </a:br>
            <a:endParaRPr lang="ru-RU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57158" y="1073740"/>
            <a:ext cx="857256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проводиться з метою з'ясування рівня оволодіння учнями комплексом знань, умінь і навичок з головних тем чи великих розділів програми. Його структура включає наступні етапи: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1) мотивація навчальної діяльності;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2) перевірка знань учнями фактичного матеріалу й умінь розкривати зв'язки в предметах і явищах (фронтальна бесіда, індивідуальне опитування);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3) перевірка знання учнями основних понять і уміння пояснювати їх сутність, аргументувати свої судження та наводити приклади (письмова робота, індивідуальне опитування);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4) перевірка глибини осмислення знань і ступеня їх узагальнення (письмове опитування або заповнення узагальнюючих таблиць);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5) застосування знань у стандартних умовах (письмове рішення задач, виконання практичних завдань за готовими даними);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6) застосування знань у змінених умовах (виконання комплексних творчих робіт);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7) перевірка виконаних завдань, їх аналіз та оцінювання;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8) підсумки уроку, повідомлення домашнього завдання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Структура інтерактивного уроку</a:t>
            </a:r>
            <a:r>
              <a:rPr lang="uk-UA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І. Мотивація. </a:t>
            </a:r>
          </a:p>
          <a:p>
            <a:r>
              <a:rPr lang="uk-UA" dirty="0" smtClean="0"/>
              <a:t>ІІ. Представлення теми та очікуваних результатів </a:t>
            </a:r>
          </a:p>
          <a:p>
            <a:r>
              <a:rPr lang="uk-UA" dirty="0" smtClean="0"/>
              <a:t>ІІІ . Надання необхідної інформації </a:t>
            </a:r>
          </a:p>
          <a:p>
            <a:r>
              <a:rPr lang="uk-UA" dirty="0" smtClean="0"/>
              <a:t>ІV </a:t>
            </a:r>
            <a:r>
              <a:rPr lang="uk-UA" dirty="0" err="1" smtClean="0"/>
              <a:t>.Інтерактивна</a:t>
            </a:r>
            <a:r>
              <a:rPr lang="uk-UA" dirty="0" smtClean="0"/>
              <a:t> вправа – центральна частина заняття </a:t>
            </a:r>
          </a:p>
          <a:p>
            <a:pPr>
              <a:buNone/>
            </a:pPr>
            <a:r>
              <a:rPr lang="uk-UA" dirty="0" smtClean="0"/>
              <a:t>- інструктаж </a:t>
            </a:r>
          </a:p>
          <a:p>
            <a:pPr>
              <a:buNone/>
            </a:pPr>
            <a:r>
              <a:rPr lang="uk-UA" dirty="0" smtClean="0"/>
              <a:t>- об`єднання в групи і (або ) розподіл ролей </a:t>
            </a:r>
          </a:p>
          <a:p>
            <a:pPr>
              <a:buNone/>
            </a:pPr>
            <a:r>
              <a:rPr lang="uk-UA" dirty="0" smtClean="0"/>
              <a:t>- виконання завдань </a:t>
            </a:r>
          </a:p>
          <a:p>
            <a:pPr>
              <a:buNone/>
            </a:pPr>
            <a:r>
              <a:rPr lang="uk-UA" dirty="0" smtClean="0"/>
              <a:t>- презентація результатів роботи</a:t>
            </a:r>
          </a:p>
          <a:p>
            <a:pPr>
              <a:buNone/>
            </a:pPr>
            <a:r>
              <a:rPr lang="uk-UA" dirty="0" smtClean="0"/>
              <a:t>- рефлексія</a:t>
            </a:r>
          </a:p>
          <a:p>
            <a:r>
              <a:rPr lang="uk-UA" dirty="0" smtClean="0"/>
              <a:t>V </a:t>
            </a:r>
            <a:r>
              <a:rPr lang="uk-UA" dirty="0" err="1" smtClean="0"/>
              <a:t>.Підбиття</a:t>
            </a:r>
            <a:r>
              <a:rPr lang="uk-UA" dirty="0" smtClean="0"/>
              <a:t> підсумків 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22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965847" cy="3112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052736"/>
            <a:ext cx="4214802" cy="3041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89" name="Picture 1" descr="C:\Documents and Settings\Admin\Мои документы\Downloads\ima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212976"/>
            <a:ext cx="4032447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Комбінований</a:t>
            </a:r>
            <a:r>
              <a:rPr lang="ru-RU" b="1" dirty="0"/>
              <a:t> </a:t>
            </a:r>
            <a:r>
              <a:rPr lang="ru-RU" b="1" dirty="0" smtClean="0"/>
              <a:t>урок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897148"/>
            <a:ext cx="807249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1) актуалізація опорних знань і способів діяльності (попередні або підготовчі завдання);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2) мотивація навчання школярів, повідомлення теми, мети, задач уроку;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3) вивчення нового матеріалу, його сприйняття, усвідомлення, осмислення (вступні завдання);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4) первинне застосування отриманих знань (спробні вправи);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5) засвоєння умінь і навичок при виконанні діяльності в стандартних умовах (виконання тренувальних вправ за зразком, за інструкцією, за завданням);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6) засвоєння навичок і умінь у нестандартних умовах (творчі роботи);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7) самостійна творча робота, перевірка її результатів;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8) підбиття підсумків уроку, домашнє завдання.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Комбінований (змішаний) урок має класичну </a:t>
            </a:r>
            <a:r>
              <a:rPr lang="uk-UA" b="1" dirty="0" err="1" smtClean="0"/>
              <a:t>чотириетапну</a:t>
            </a:r>
            <a:r>
              <a:rPr lang="uk-UA" b="1" dirty="0" smtClean="0"/>
              <a:t> структуру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428737"/>
            <a:ext cx="857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uk-UA" sz="2800" dirty="0" smtClean="0"/>
              <a:t>Повідомлення теми, мети і завдань уроку, мотивація учіння школярів.</a:t>
            </a:r>
            <a:br>
              <a:rPr lang="uk-UA" sz="2800" dirty="0" smtClean="0"/>
            </a:br>
            <a:endParaRPr lang="uk-UA" sz="2800" dirty="0" smtClean="0"/>
          </a:p>
          <a:p>
            <a:pPr marL="514350" indent="-514350">
              <a:buAutoNum type="arabicPeriod"/>
            </a:pPr>
            <a:r>
              <a:rPr lang="uk-UA" sz="2800" dirty="0" smtClean="0"/>
              <a:t> Перевірка, оцінка і корекція засвоєних раніше знань, навичок і вмінь.</a:t>
            </a:r>
          </a:p>
          <a:p>
            <a:pPr marL="514350" indent="-514350">
              <a:buAutoNum type="arabicPeriod"/>
            </a:pPr>
            <a:endParaRPr lang="uk-UA" sz="2800" dirty="0" smtClean="0"/>
          </a:p>
          <a:p>
            <a:pPr marL="514350" indent="-514350">
              <a:buAutoNum type="arabicPeriod"/>
            </a:pPr>
            <a:r>
              <a:rPr lang="uk-UA" sz="2800" dirty="0" smtClean="0"/>
              <a:t> Відтворення і корекція опорних знань учнів.</a:t>
            </a:r>
          </a:p>
          <a:p>
            <a:pPr marL="514350" indent="-514350"/>
            <a:endParaRPr lang="uk-UA" sz="2800" dirty="0" smtClean="0"/>
          </a:p>
          <a:p>
            <a:pPr marL="514350" indent="-514350"/>
            <a:r>
              <a:rPr lang="uk-UA" sz="2800" dirty="0" smtClean="0"/>
              <a:t>4. Сприймання і осмислення, узагальнення і систематизація учнями нових знань.</a:t>
            </a:r>
          </a:p>
          <a:p>
            <a:pPr marL="514350" indent="-514350"/>
            <a:r>
              <a:rPr lang="uk-UA" sz="2800" dirty="0" smtClean="0"/>
              <a:t>5. Підсумки уроку, повідомлення домашнього завдання.</a:t>
            </a:r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928802"/>
            <a:ext cx="8258204" cy="4500594"/>
          </a:xfrm>
        </p:spPr>
        <p:txBody>
          <a:bodyPr>
            <a:noAutofit/>
          </a:bodyPr>
          <a:lstStyle/>
          <a:p>
            <a:pPr algn="l"/>
            <a:r>
              <a:rPr lang="uk-UA" sz="3600" b="1" dirty="0" smtClean="0"/>
              <a:t>Структура інших типів уроків складається здебільшого з трьох частин:</a:t>
            </a: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 1) організації роботи — перевірки домашнього завдання, актуалізації опорних знань, навичок і умінь; </a:t>
            </a:r>
            <a:br>
              <a:rPr lang="uk-UA" sz="2800" dirty="0" smtClean="0"/>
            </a:br>
            <a:r>
              <a:rPr lang="uk-UA" sz="2800" dirty="0" smtClean="0"/>
              <a:t>мотивації учіння; повідомлення теми, мети, завдань уроку; </a:t>
            </a:r>
            <a:br>
              <a:rPr lang="uk-UA" sz="2800" dirty="0" smtClean="0"/>
            </a:br>
            <a:r>
              <a:rPr lang="uk-UA" sz="2800" dirty="0" smtClean="0"/>
              <a:t>2) головної частини — формування, засвоєння, повторення, закріплення, узагальнення, систематизації знань, умінь; контролю;</a:t>
            </a:r>
            <a:br>
              <a:rPr lang="uk-UA" sz="2800" dirty="0" smtClean="0"/>
            </a:br>
            <a:r>
              <a:rPr lang="uk-UA" sz="2800" dirty="0" smtClean="0"/>
              <a:t> 3) підведення підсумків і домашнього завдання.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642918"/>
            <a:ext cx="84296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Структурування будь-якого уроку розпочинається з усвідомлення і правильного, чіткого визначення</a:t>
            </a:r>
            <a:r>
              <a:rPr lang="uk-UA" sz="3600" dirty="0" smtClean="0"/>
              <a:t> мети </a:t>
            </a:r>
            <a:r>
              <a:rPr lang="uk-UA" sz="2800" dirty="0" smtClean="0"/>
              <a:t>— чого учитель хоче досягти; потім забезпечення засобів - що допоможе вчителеві в досягненні мети, а вже потім визначення способу - як учитель буде діяти, щоб мета була досягнута</a:t>
            </a:r>
          </a:p>
          <a:p>
            <a:endParaRPr lang="uk-UA" sz="2800" dirty="0" smtClean="0"/>
          </a:p>
          <a:p>
            <a:endParaRPr lang="uk-UA" sz="2800" dirty="0" smtClean="0"/>
          </a:p>
          <a:p>
            <a:endParaRPr lang="uk-UA" sz="2800" dirty="0" smtClean="0"/>
          </a:p>
          <a:p>
            <a:endParaRPr lang="uk-UA" sz="2800" dirty="0" smtClean="0"/>
          </a:p>
          <a:p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857628"/>
            <a:ext cx="807249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/>
              <a:t>Що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таке</a:t>
            </a:r>
            <a:r>
              <a:rPr lang="ru-RU" sz="2800" b="1" i="1" dirty="0" smtClean="0"/>
              <a:t> мета </a:t>
            </a:r>
            <a:r>
              <a:rPr lang="ru-RU" sz="2800" b="1" i="1" dirty="0" err="1" smtClean="0"/>
              <a:t>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завдання</a:t>
            </a:r>
            <a:r>
              <a:rPr lang="ru-RU" sz="2800" b="1" i="1" dirty="0" smtClean="0"/>
              <a:t> уроку?</a:t>
            </a:r>
            <a:endParaRPr lang="ru-RU" sz="2800" b="1" dirty="0" smtClean="0"/>
          </a:p>
          <a:p>
            <a:r>
              <a:rPr lang="uk-UA" sz="2800" b="1" i="1" dirty="0" smtClean="0"/>
              <a:t>Мета</a:t>
            </a:r>
            <a:r>
              <a:rPr lang="uk-UA" sz="2800" b="1" dirty="0" smtClean="0"/>
              <a:t> </a:t>
            </a:r>
            <a:r>
              <a:rPr lang="uk-UA" sz="2800" dirty="0" smtClean="0"/>
              <a:t>– це прогнозований, наперед запланований результат діяльності, спрямованої на перетворення якогось об'єкта</a:t>
            </a:r>
            <a:endParaRPr lang="ru-RU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4929222"/>
          </a:xfrm>
        </p:spPr>
        <p:txBody>
          <a:bodyPr>
            <a:noAutofit/>
          </a:bodyPr>
          <a:lstStyle/>
          <a:p>
            <a:pPr algn="l"/>
            <a:r>
              <a:rPr lang="uk-UA" sz="2800" b="1" dirty="0" smtClean="0"/>
              <a:t>Дидактичні завдання </a:t>
            </a:r>
            <a:r>
              <a:rPr lang="uk-UA" sz="2800" dirty="0" smtClean="0"/>
              <a:t>в цілісній структурі уроку є найважливішим і основним засобом досягнення мети і умовою конструювання способу дій як учителя, так і учня. Ієрархію дидактичних завдань уроку можна представити в такому вигляді: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uk-UA" sz="2800" b="1" i="1" dirty="0" smtClean="0"/>
              <a:t> - Освітні завдання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-</a:t>
            </a:r>
            <a:r>
              <a:rPr lang="uk-UA" sz="2800" b="1" i="1" dirty="0" smtClean="0"/>
              <a:t> Розвиваючі завдання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- </a:t>
            </a:r>
            <a:r>
              <a:rPr lang="uk-UA" sz="2800" b="1" i="1" dirty="0" smtClean="0"/>
              <a:t>Виховні завдання</a:t>
            </a:r>
            <a:r>
              <a:rPr lang="uk-UA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ounded Rectangle 1"/>
          <p:cNvSpPr>
            <a:spLocks noChangeArrowheads="1"/>
          </p:cNvSpPr>
          <p:nvPr/>
        </p:nvSpPr>
        <p:spPr bwMode="auto">
          <a:xfrm>
            <a:off x="228600" y="381000"/>
            <a:ext cx="8610600" cy="838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algn="ctr">
            <a:solidFill>
              <a:srgbClr val="7F7F7F"/>
            </a:solidFill>
            <a:round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r>
              <a:rPr lang="uk-UA" sz="2800" b="1"/>
              <a:t>Підготовка вчителя до уроку</a:t>
            </a:r>
            <a:endParaRPr lang="en-US" sz="2800" b="1"/>
          </a:p>
        </p:txBody>
      </p:sp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314325" y="1312863"/>
            <a:ext cx="6832600" cy="2743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 algn="ctr">
            <a:solidFill>
              <a:srgbClr val="FFFF00"/>
            </a:solidFill>
            <a:round/>
            <a:headEnd/>
            <a:tailEnd/>
          </a:ln>
        </p:spPr>
        <p:txBody>
          <a:bodyPr lIns="91432" tIns="45716" rIns="91432" bIns="45716" anchor="ctr"/>
          <a:lstStyle/>
          <a:p>
            <a:r>
              <a:rPr lang="uk-UA" sz="2000" b="1" u="sng"/>
              <a:t>Попередня підготовка до уроку</a:t>
            </a:r>
            <a:r>
              <a:rPr lang="uk-UA" sz="2000" b="1"/>
              <a:t> –</a:t>
            </a:r>
          </a:p>
          <a:p>
            <a:r>
              <a:rPr lang="uk-UA" sz="2000"/>
              <a:t> </a:t>
            </a:r>
            <a:r>
              <a:rPr lang="uk-UA" sz="2000" b="1"/>
              <a:t>вивчення навчальної програми; її пояснювальної записки, змісту самої програми, усвідомлення мети і завдань навчальної дисципліни в цілому та мети і завдань, які вирішує кожна тема.</a:t>
            </a:r>
            <a:r>
              <a:rPr lang="uk-UA"/>
              <a:t> </a:t>
            </a:r>
            <a:endParaRPr lang="uk-UA" sz="2000">
              <a:solidFill>
                <a:srgbClr val="080808"/>
              </a:solidFill>
              <a:latin typeface="Verdana" pitchFamily="34" charset="0"/>
            </a:endParaRPr>
          </a:p>
          <a:p>
            <a:pPr>
              <a:buFontTx/>
              <a:buChar char="•"/>
            </a:pPr>
            <a:endParaRPr lang="uk-UA" sz="2000">
              <a:solidFill>
                <a:srgbClr val="080808"/>
              </a:solidFill>
              <a:latin typeface="Verdana" pitchFamily="34" charset="0"/>
            </a:endParaRP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393950" y="3860800"/>
            <a:ext cx="6508750" cy="262413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5400" algn="ctr">
            <a:solidFill>
              <a:srgbClr val="FFC000"/>
            </a:solidFill>
            <a:round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r>
              <a:rPr lang="uk-UA" sz="2000" b="1" u="sng"/>
              <a:t>Безпосередня підготовка до уроку</a:t>
            </a:r>
            <a:r>
              <a:rPr lang="uk-UA" sz="2000" b="1"/>
              <a:t> – </a:t>
            </a:r>
          </a:p>
          <a:p>
            <a:pPr algn="ctr"/>
            <a:r>
              <a:rPr lang="uk-UA" sz="2000" b="1"/>
              <a:t>глибоке продумування кожного його структурного елемента і може відбуватися в такій послідовності:</a:t>
            </a:r>
          </a:p>
          <a:p>
            <a:pPr algn="ctr"/>
            <a:r>
              <a:rPr lang="uk-UA" sz="2000" b="1"/>
              <a:t>Формулювання мети і завдань уроку</a:t>
            </a:r>
            <a:r>
              <a:rPr lang="ru-RU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smtClean="0"/>
              <a:t>Кожний урок повинен бути для наставника завданням, до виконання якого він прагне, обдумуючи його завчасно: кожним завданням необхідно чогось досягти, зробити подальший крок і змусити весь клас зробити цей крок...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К.Д. Ушинський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 підготовці учителя до уроку виділяється три етапи: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діагностика, </a:t>
            </a:r>
          </a:p>
          <a:p>
            <a:r>
              <a:rPr lang="uk-UA" dirty="0" smtClean="0"/>
              <a:t>прогнозування, </a:t>
            </a:r>
          </a:p>
          <a:p>
            <a:r>
              <a:rPr lang="uk-UA" dirty="0" smtClean="0"/>
              <a:t>планування.</a:t>
            </a:r>
          </a:p>
          <a:p>
            <a:pPr>
              <a:buNone/>
            </a:pPr>
            <a:r>
              <a:rPr lang="uk-UA" dirty="0" smtClean="0"/>
              <a:t>При цьому передбачається, що учитель добре знає фактичний матеріал, впевнено володіє ним, у нього немає проблем з освітніми завданнями.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85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/>
          <a:lstStyle/>
          <a:p>
            <a:r>
              <a:rPr lang="uk-UA" dirty="0" smtClean="0"/>
              <a:t>Діагностика зводиться до уточнення всіх обставин проведення уроку</a:t>
            </a:r>
          </a:p>
          <a:p>
            <a:r>
              <a:rPr lang="uk-UA" dirty="0" smtClean="0"/>
              <a:t>Прогнозування забезпечує оцінку різних варіантів проведення майбутнього уроку і вибір з них найоптимальнішого</a:t>
            </a:r>
          </a:p>
          <a:p>
            <a:r>
              <a:rPr lang="uk-UA" dirty="0" smtClean="0"/>
              <a:t>Планування — завершальна стадія підготовки, в ході якої створюється план управління пізнавальною діяльністю учнів.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dirty="0" smtClean="0"/>
              <a:t>У плані учителя повинні відображатися такі моменти:</a:t>
            </a: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— дата проведення уроку і його номер за тематичним планом;</a:t>
            </a:r>
          </a:p>
          <a:p>
            <a:pPr>
              <a:buNone/>
            </a:pPr>
            <a:r>
              <a:rPr lang="uk-UA" dirty="0" smtClean="0"/>
              <a:t>— назва теми уроку і класу, в якому він проводиться;</a:t>
            </a:r>
          </a:p>
          <a:p>
            <a:pPr>
              <a:buNone/>
            </a:pPr>
            <a:r>
              <a:rPr lang="uk-UA" dirty="0" smtClean="0"/>
              <a:t>— цілі і завдання освіти, виховання і розвитку учнів;</a:t>
            </a:r>
          </a:p>
          <a:p>
            <a:pPr>
              <a:buNone/>
            </a:pPr>
            <a:r>
              <a:rPr lang="uk-UA" dirty="0" smtClean="0"/>
              <a:t>— структура уроку з вказівкою послідовності його етапів і приблизного розподілу часу за ними;</a:t>
            </a:r>
          </a:p>
          <a:p>
            <a:pPr>
              <a:buNone/>
            </a:pPr>
            <a:r>
              <a:rPr lang="uk-UA" dirty="0" smtClean="0"/>
              <a:t>— зміст навчального матеріалу;</a:t>
            </a:r>
          </a:p>
          <a:p>
            <a:pPr>
              <a:buNone/>
            </a:pPr>
            <a:r>
              <a:rPr lang="uk-UA" dirty="0" smtClean="0"/>
              <a:t>— методи і прийоми роботи учителя в кожній частині уроку;</a:t>
            </a:r>
          </a:p>
          <a:p>
            <a:pPr>
              <a:buNone/>
            </a:pPr>
            <a:r>
              <a:rPr lang="uk-UA" dirty="0" smtClean="0"/>
              <a:t>— навчальне обладнання, необхідне для проведення уроку;</a:t>
            </a:r>
          </a:p>
          <a:p>
            <a:pPr>
              <a:buNone/>
            </a:pPr>
            <a:r>
              <a:rPr lang="uk-UA" dirty="0" smtClean="0"/>
              <a:t>— домашнє завдання.</a:t>
            </a:r>
            <a:br>
              <a:rPr lang="uk-UA" dirty="0" smtClean="0"/>
            </a:br>
            <a:endParaRPr lang="uk-UA" dirty="0" smtClean="0"/>
          </a:p>
          <a:p>
            <a:pPr>
              <a:buNone/>
            </a:pPr>
            <a:r>
              <a:rPr lang="uk-UA" dirty="0" smtClean="0"/>
              <a:t>План-конспект повинен бути детальним. </a:t>
            </a:r>
          </a:p>
          <a:p>
            <a:pPr>
              <a:buNone/>
            </a:pPr>
            <a:r>
              <a:rPr lang="uk-UA" dirty="0" smtClean="0"/>
              <a:t>Ця вимога виведена з практики: нікому ще не вдалося стати майстром без осмислення в усіх подробицях організації уроку, який має проводитися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2984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285860"/>
            <a:ext cx="84296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Урок – це цілісний, логічно завершений, обмежений у часі, регламентований обсягом навчального матеріалу основний елемент педагогічного процесу, який забезпечує активну й планомірну навчально-пізнавальну діяльність групи учнів певного віку і рівня підготовки, спрямовану на розв'язання визначених завдань</a:t>
            </a:r>
            <a:r>
              <a:rPr lang="ru-RU" sz="2800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857760"/>
            <a:ext cx="81439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Урок</a:t>
            </a:r>
            <a:r>
              <a:rPr lang="ru-RU" sz="2800" dirty="0" smtClean="0"/>
              <a:t> — </a:t>
            </a:r>
            <a:r>
              <a:rPr lang="ru-RU" sz="2800" dirty="0" err="1" smtClean="0"/>
              <a:t>логічно</a:t>
            </a:r>
            <a:r>
              <a:rPr lang="ru-RU" sz="2800" dirty="0" smtClean="0"/>
              <a:t> </a:t>
            </a:r>
            <a:r>
              <a:rPr lang="ru-RU" sz="2800" dirty="0" err="1" smtClean="0"/>
              <a:t>закінчена</a:t>
            </a:r>
            <a:r>
              <a:rPr lang="ru-RU" sz="2800" dirty="0" smtClean="0"/>
              <a:t>, </a:t>
            </a:r>
            <a:r>
              <a:rPr lang="ru-RU" sz="2800" dirty="0" err="1" smtClean="0"/>
              <a:t>цілісна</a:t>
            </a:r>
            <a:r>
              <a:rPr lang="ru-RU" sz="2800" dirty="0" smtClean="0"/>
              <a:t>, </a:t>
            </a:r>
            <a:r>
              <a:rPr lang="ru-RU" sz="2800" dirty="0" err="1" smtClean="0"/>
              <a:t>обмежена</a:t>
            </a:r>
            <a:r>
              <a:rPr lang="ru-RU" sz="2800" dirty="0" smtClean="0"/>
              <a:t> в </a:t>
            </a:r>
            <a:r>
              <a:rPr lang="ru-RU" sz="2800" dirty="0" err="1" smtClean="0"/>
              <a:t>часі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частина</a:t>
            </a:r>
            <a:r>
              <a:rPr lang="ru-RU" sz="2800" dirty="0" smtClean="0"/>
              <a:t> </a:t>
            </a:r>
            <a:r>
              <a:rPr lang="ru-RU" sz="2800" dirty="0" err="1" smtClean="0"/>
              <a:t>навчально-виховного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процесу</a:t>
            </a:r>
            <a:r>
              <a:rPr lang="ru-RU" sz="2800" dirty="0" smtClean="0"/>
              <a:t>, яку </a:t>
            </a:r>
            <a:r>
              <a:rPr lang="ru-RU" sz="2800" dirty="0" err="1" smtClean="0"/>
              <a:t>проводять</a:t>
            </a:r>
            <a:r>
              <a:rPr lang="ru-RU" sz="2800" dirty="0" smtClean="0"/>
              <a:t> за </a:t>
            </a:r>
            <a:r>
              <a:rPr lang="ru-RU" sz="2800" dirty="0" err="1" smtClean="0"/>
              <a:t>розкладом</a:t>
            </a:r>
            <a:r>
              <a:rPr lang="ru-RU" sz="2800" dirty="0" smtClean="0"/>
              <a:t>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</a:t>
            </a:r>
            <a:r>
              <a:rPr lang="ru-RU" sz="2800" dirty="0" err="1" smtClean="0"/>
              <a:t>керівництвом</a:t>
            </a:r>
            <a:r>
              <a:rPr lang="ru-RU" sz="2800" dirty="0" smtClean="0"/>
              <a:t> учителя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постійним</a:t>
            </a:r>
            <a:r>
              <a:rPr lang="ru-RU" sz="2800" dirty="0" smtClean="0"/>
              <a:t> складом </a:t>
            </a:r>
            <a:r>
              <a:rPr lang="ru-RU" sz="2800" dirty="0" err="1" smtClean="0"/>
              <a:t>учнів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 err="1" smtClean="0"/>
              <a:t>Методи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 smtClean="0"/>
              <a:t>Метод</a:t>
            </a:r>
            <a:r>
              <a:rPr lang="uk-UA" dirty="0" smtClean="0"/>
              <a:t> (від гр. </a:t>
            </a:r>
            <a:r>
              <a:rPr lang="uk-UA" dirty="0" err="1" smtClean="0"/>
              <a:t>methodos</a:t>
            </a:r>
            <a:r>
              <a:rPr lang="uk-UA" dirty="0" smtClean="0"/>
              <a:t>) — шлях до чогось, спосіб пізнання. Метод навчання — шлях навчально-пізнавальної діяльності учнів до результатів, визначених завданнями навчання.</a:t>
            </a:r>
          </a:p>
          <a:p>
            <a:endParaRPr lang="uk-UA" dirty="0" smtClean="0"/>
          </a:p>
          <a:p>
            <a:pPr>
              <a:buNone/>
            </a:pPr>
            <a:r>
              <a:rPr lang="uk-UA" sz="3000" dirty="0" smtClean="0"/>
              <a:t>Методи навчання   - є  одним зі найважливіших компонентів навчального процесу. Без відповідних методів діяльності неможливо реалізувати цілі і завдання навчання, досягнути відповідних результатів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Прийом  навчання </a:t>
            </a:r>
            <a:r>
              <a:rPr lang="uk-UA" dirty="0" smtClean="0"/>
              <a:t>— це елемент методу.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000" dirty="0" err="1" smtClean="0"/>
              <a:t>це</a:t>
            </a:r>
            <a:r>
              <a:rPr lang="ru-RU" sz="4000" dirty="0" smtClean="0"/>
              <a:t> деталь метода, </a:t>
            </a:r>
            <a:r>
              <a:rPr lang="ru-RU" sz="4000" dirty="0" err="1" smtClean="0"/>
              <a:t>його</a:t>
            </a:r>
            <a:r>
              <a:rPr lang="ru-RU" sz="4000" dirty="0" smtClean="0"/>
              <a:t> </a:t>
            </a:r>
            <a:r>
              <a:rPr lang="ru-RU" sz="4000" dirty="0" err="1" smtClean="0"/>
              <a:t>окремі</a:t>
            </a:r>
            <a:r>
              <a:rPr lang="ru-RU" sz="4000" dirty="0" smtClean="0"/>
              <a:t> </a:t>
            </a:r>
            <a:r>
              <a:rPr lang="ru-RU" sz="4000" dirty="0" err="1" smtClean="0"/>
              <a:t>операції</a:t>
            </a:r>
            <a:r>
              <a:rPr lang="ru-RU" sz="4000" dirty="0" smtClean="0"/>
              <a:t> (</a:t>
            </a:r>
            <a:r>
              <a:rPr lang="ru-RU" sz="4000" dirty="0" err="1" smtClean="0"/>
              <a:t>практичні</a:t>
            </a:r>
            <a:r>
              <a:rPr lang="ru-RU" sz="4000" dirty="0" smtClean="0"/>
              <a:t>, </a:t>
            </a:r>
            <a:r>
              <a:rPr lang="ru-RU" sz="4000" dirty="0" err="1" smtClean="0"/>
              <a:t>розумові</a:t>
            </a:r>
            <a:r>
              <a:rPr lang="ru-RU" sz="4000" dirty="0" smtClean="0"/>
              <a:t> </a:t>
            </a:r>
            <a:r>
              <a:rPr lang="ru-RU" sz="4000" dirty="0" err="1" smtClean="0"/>
              <a:t>дії</a:t>
            </a:r>
            <a:r>
              <a:rPr lang="ru-RU" sz="4000" dirty="0" smtClean="0"/>
              <a:t>), </a:t>
            </a:r>
            <a:r>
              <a:rPr lang="ru-RU" sz="4000" dirty="0" err="1" smtClean="0"/>
              <a:t>моменти</a:t>
            </a:r>
            <a:r>
              <a:rPr lang="ru-RU" sz="4000" dirty="0" smtClean="0"/>
              <a:t> в </a:t>
            </a:r>
            <a:r>
              <a:rPr lang="ru-RU" sz="4000" dirty="0" err="1" smtClean="0"/>
              <a:t>процесі</a:t>
            </a:r>
            <a:r>
              <a:rPr lang="ru-RU" sz="4000" dirty="0" smtClean="0"/>
              <a:t> </a:t>
            </a:r>
            <a:r>
              <a:rPr lang="ru-RU" sz="4000" dirty="0" err="1" smtClean="0"/>
              <a:t>засвоєння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знань</a:t>
            </a:r>
            <a:r>
              <a:rPr lang="ru-RU" sz="4000" dirty="0" smtClean="0"/>
              <a:t> та </a:t>
            </a:r>
            <a:r>
              <a:rPr lang="ru-RU" sz="4000" dirty="0" err="1" smtClean="0"/>
              <a:t>умінь</a:t>
            </a:r>
            <a:r>
              <a:rPr lang="ru-RU" sz="4000" dirty="0" smtClean="0"/>
              <a:t>. </a:t>
            </a:r>
            <a:r>
              <a:rPr lang="ru-RU" sz="4000" dirty="0" err="1" smtClean="0"/>
              <a:t>Він</a:t>
            </a:r>
            <a:r>
              <a:rPr lang="ru-RU" sz="4000" dirty="0" smtClean="0"/>
              <a:t> не </a:t>
            </a:r>
            <a:r>
              <a:rPr lang="ru-RU" sz="4000" dirty="0" err="1" smtClean="0"/>
              <a:t>має</a:t>
            </a:r>
            <a:r>
              <a:rPr lang="ru-RU" sz="4000" dirty="0" smtClean="0"/>
              <a:t> </a:t>
            </a:r>
            <a:r>
              <a:rPr lang="ru-RU" sz="4000" dirty="0" err="1" smtClean="0"/>
              <a:t>своєї</a:t>
            </a:r>
            <a:r>
              <a:rPr lang="ru-RU" sz="4000" dirty="0" smtClean="0"/>
              <a:t> </a:t>
            </a:r>
            <a:r>
              <a:rPr lang="ru-RU" sz="4000" dirty="0" err="1" smtClean="0"/>
              <a:t>самостійної</a:t>
            </a:r>
            <a:r>
              <a:rPr lang="ru-RU" sz="4000" dirty="0" smtClean="0"/>
              <a:t> </a:t>
            </a:r>
            <a:r>
              <a:rPr lang="ru-RU" sz="4000" dirty="0" err="1" smtClean="0"/>
              <a:t>навчальної</a:t>
            </a:r>
            <a:r>
              <a:rPr lang="ru-RU" sz="4000" dirty="0" smtClean="0"/>
              <a:t> </a:t>
            </a:r>
            <a:r>
              <a:rPr lang="ru-RU" sz="4000" dirty="0" err="1" smtClean="0"/>
              <a:t>задачі</a:t>
            </a:r>
            <a:r>
              <a:rPr lang="ru-RU" sz="4000" dirty="0" smtClean="0"/>
              <a:t>.</a:t>
            </a:r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endParaRPr lang="uk-UA" dirty="0" smtClean="0"/>
          </a:p>
          <a:p>
            <a:r>
              <a:rPr lang="uk-UA" sz="3600" b="1" i="1" dirty="0" smtClean="0"/>
              <a:t>Система методів (прийомів)</a:t>
            </a:r>
            <a:r>
              <a:rPr lang="uk-UA" sz="3600" i="1" dirty="0" smtClean="0"/>
              <a:t> </a:t>
            </a:r>
            <a:r>
              <a:rPr lang="uk-UA" sz="3600" dirty="0" smtClean="0"/>
              <a:t>– це не простий їх набір, а така сукупність, яка має внутрішні зв’язки між компонентами, що зумовлені результативністю конкретних методів (прийомів). У сукупності вони являють систему управління різними методами (прийомами) пізнання учнями навчального матеріалу, починаючи з набутих готових знань до самостійного розв’язування пізнавальних задач.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Класифікація методів навчання може бути здійснена за</a:t>
            </a:r>
            <a:r>
              <a:rPr lang="uk-UA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uk-UA" dirty="0" smtClean="0"/>
              <a:t>характером пізнавальної діяльності (пояснювально-ілюстративні, репродуктивні, проблемного викладу навчального матеріалу, евристичні, дослідницькі тощо);</a:t>
            </a:r>
            <a:endParaRPr lang="ru-RU" dirty="0" smtClean="0"/>
          </a:p>
          <a:p>
            <a:pPr lvl="0"/>
            <a:r>
              <a:rPr lang="uk-UA" dirty="0" smtClean="0"/>
              <a:t>джерелом знань(словесні, наочні, практичні тощо)</a:t>
            </a:r>
            <a:endParaRPr lang="ru-RU" dirty="0" smtClean="0"/>
          </a:p>
          <a:p>
            <a:pPr lvl="0"/>
            <a:r>
              <a:rPr lang="uk-UA" dirty="0" smtClean="0"/>
              <a:t>цілісним підходом до навчально-пізнавальної діяльності (організації навчально-пізнавальної діяльності, стимуляції навчальної діяльності, контролю діяльності тощо);</a:t>
            </a:r>
            <a:endParaRPr lang="ru-RU" dirty="0" smtClean="0"/>
          </a:p>
          <a:p>
            <a:pPr lvl="0"/>
            <a:r>
              <a:rPr lang="uk-UA" dirty="0" smtClean="0"/>
              <a:t>методологією науки (теоретичні, емпіричні).</a:t>
            </a:r>
            <a:endParaRPr lang="ru-RU" dirty="0" smtClean="0"/>
          </a:p>
          <a:p>
            <a:r>
              <a:rPr lang="uk-UA" b="1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методів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. Класифікація методів навчання — це впорядкована за певною ознакою їх система.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err="1" smtClean="0"/>
              <a:t>Дидактами</a:t>
            </a:r>
            <a:r>
              <a:rPr lang="uk-UA" dirty="0" smtClean="0"/>
              <a:t> розроблено десятки класифікацій методів навчання. Учителю потрібні лише ті, які погоджуються з практикою навчання і слугують основою для її ефективності.</a:t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Цілісний навчальний процес у сучасній школі здійснюється за допомогою цілого ряду класифікацій, які в єдності відображають завдання і зміст дидактичних методів. </a:t>
            </a:r>
          </a:p>
          <a:p>
            <a:r>
              <a:rPr lang="uk-UA" dirty="0" smtClean="0"/>
              <a:t>При цьому кожна класифікація методів ґрунтується на одній або кількох істотних ознаках, проте всі класифікації зводяться до системи.</a:t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Методологія цілісного підходу до взаємопов'язаної діяльності вчителя і учнів у навчанні передбачає виділення методів навчання у великі групи: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— методи організації і самоорганізації навчально-пізнавальної діяльності,</a:t>
            </a:r>
            <a:br>
              <a:rPr lang="uk-UA" dirty="0" smtClean="0"/>
            </a:br>
            <a:r>
              <a:rPr lang="uk-UA" dirty="0" smtClean="0"/>
              <a:t>— методи стимулювання і мотивації учіння,</a:t>
            </a:r>
            <a:br>
              <a:rPr lang="uk-UA" dirty="0" smtClean="0"/>
            </a:br>
            <a:r>
              <a:rPr lang="uk-UA" dirty="0" smtClean="0"/>
              <a:t>— методи контролю і самоконтролю у навчанні,</a:t>
            </a:r>
            <a:br>
              <a:rPr lang="uk-UA" dirty="0" smtClean="0"/>
            </a:br>
            <a:r>
              <a:rPr lang="uk-UA" dirty="0" smtClean="0"/>
              <a:t> — бінарні методи навчання.</a:t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600" b="1" smtClean="0">
                <a:solidFill>
                  <a:schemeClr val="tx1"/>
                </a:solidFill>
              </a:rPr>
              <a:t>ВИМОГИ ДО СУЧАСНОГО УРОКУ</a:t>
            </a:r>
            <a:endParaRPr lang="ru-RU" sz="3600" b="1" smtClean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Дидактичні вимоги</a:t>
            </a:r>
            <a:r>
              <a:rPr lang="ru-RU" smtClean="0"/>
              <a:t> </a:t>
            </a:r>
          </a:p>
          <a:p>
            <a:pPr eaLnBrk="1" hangingPunct="1"/>
            <a:r>
              <a:rPr lang="ru-RU" b="1" smtClean="0"/>
              <a:t>Психологічні вимоги уроку</a:t>
            </a:r>
            <a:r>
              <a:rPr lang="ru-RU" smtClean="0"/>
              <a:t> </a:t>
            </a:r>
          </a:p>
          <a:p>
            <a:pPr eaLnBrk="1" hangingPunct="1"/>
            <a:r>
              <a:rPr lang="ru-RU" b="1" smtClean="0"/>
              <a:t>Гігієнічні вимоги до уроку.</a:t>
            </a:r>
            <a:r>
              <a:rPr lang="ru-RU" smtClean="0"/>
              <a:t> </a:t>
            </a:r>
          </a:p>
          <a:p>
            <a:pPr eaLnBrk="1" hangingPunct="1"/>
            <a:r>
              <a:rPr lang="ru-RU" b="1" smtClean="0"/>
              <a:t>Вимоги до техніки проведення уроку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2058987"/>
          </a:xfrm>
        </p:spPr>
        <p:txBody>
          <a:bodyPr/>
          <a:lstStyle/>
          <a:p>
            <a:pPr eaLnBrk="1" hangingPunct="1"/>
            <a:r>
              <a:rPr lang="uk-UA" sz="3600" smtClean="0">
                <a:solidFill>
                  <a:schemeClr val="tx1"/>
                </a:solidFill>
              </a:rPr>
              <a:t>Дидактично грамотний урок – це здоров'яорієнтований та здоров'язберігаючий урок</a:t>
            </a:r>
            <a:endParaRPr lang="ru-RU" sz="3600" smtClean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43125"/>
            <a:ext cx="7650163" cy="4714875"/>
          </a:xfrm>
        </p:spPr>
        <p:txBody>
          <a:bodyPr/>
          <a:lstStyle/>
          <a:p>
            <a:pPr eaLnBrk="1" hangingPunct="1"/>
            <a:r>
              <a:rPr lang="uk-UA" smtClean="0"/>
              <a:t>Чергування видів навчальної діяльності   Норма – 4-7 видів за урок</a:t>
            </a:r>
          </a:p>
          <a:p>
            <a:pPr eaLnBrk="1" hangingPunct="1"/>
            <a:r>
              <a:rPr lang="uk-UA" smtClean="0"/>
              <a:t>Різноманітність видів викладання . Норма – не менше 3-х.</a:t>
            </a:r>
          </a:p>
          <a:p>
            <a:pPr eaLnBrk="1" hangingPunct="1"/>
            <a:r>
              <a:rPr lang="uk-UA" smtClean="0"/>
              <a:t>Наявність фізкультфвилинки та інших оздоровчих заходів під час уроку. Норма – через 15-20 хв.уроку (1-1,5 хв)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400" b="1" smtClean="0">
                <a:solidFill>
                  <a:schemeClr val="tx1"/>
                </a:solidFill>
              </a:rPr>
              <a:t>УРОК У СИСТЕМІ ОСНОВНИХ МОДЕЛЕЙ НАВЧАННЯ</a:t>
            </a:r>
            <a:endParaRPr lang="ru-RU" sz="2400" b="1" smtClean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z="2800" smtClean="0"/>
              <a:t>модель прямого викладання</a:t>
            </a:r>
            <a:r>
              <a:rPr lang="ru-RU" sz="2800" smtClean="0"/>
              <a:t> </a:t>
            </a:r>
          </a:p>
          <a:p>
            <a:pPr eaLnBrk="1" hangingPunct="1"/>
            <a:r>
              <a:rPr lang="uk-UA" sz="2800" smtClean="0"/>
              <a:t>модель кооперативного навчання </a:t>
            </a:r>
          </a:p>
          <a:p>
            <a:pPr eaLnBrk="1" hangingPunct="1"/>
            <a:r>
              <a:rPr lang="uk-UA" sz="2800" smtClean="0"/>
              <a:t>проблемне навчання </a:t>
            </a:r>
          </a:p>
          <a:p>
            <a:pPr eaLnBrk="1" hangingPunct="1"/>
            <a:r>
              <a:rPr lang="uk-UA" sz="2800" smtClean="0"/>
              <a:t>особистісно зорієнтованого навчання</a:t>
            </a:r>
            <a:r>
              <a:rPr lang="ru-RU" sz="2800" smtClean="0"/>
              <a:t> </a:t>
            </a:r>
          </a:p>
          <a:p>
            <a:pPr eaLnBrk="1" hangingPunct="1"/>
            <a:r>
              <a:rPr lang="uk-UA" sz="2800" smtClean="0"/>
              <a:t>розвивальних технологіях навчання</a:t>
            </a:r>
            <a:r>
              <a:rPr lang="ru-RU" sz="2800" smtClean="0"/>
              <a:t> </a:t>
            </a:r>
          </a:p>
          <a:p>
            <a:pPr eaLnBrk="1" hangingPunct="1"/>
            <a:r>
              <a:rPr lang="uk-UA" sz="2800" smtClean="0"/>
              <a:t>Модульно-розвивальне навчання </a:t>
            </a:r>
          </a:p>
          <a:p>
            <a:pPr eaLnBrk="1" hangingPunct="1"/>
            <a:r>
              <a:rPr lang="uk-UA" sz="2800" smtClean="0"/>
              <a:t>Інтерактивне навчання</a:t>
            </a:r>
            <a:r>
              <a:rPr lang="ru-RU" sz="2800" smtClean="0"/>
              <a:t> </a:t>
            </a:r>
          </a:p>
          <a:p>
            <a:pPr eaLnBrk="1" hangingPunct="1"/>
            <a:r>
              <a:rPr lang="uk-UA" sz="2800" smtClean="0"/>
              <a:t>Модель критичного мислення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32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000108"/>
            <a:ext cx="5919812" cy="559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757750"/>
          </a:xfrm>
        </p:spPr>
        <p:txBody>
          <a:bodyPr>
            <a:normAutofit/>
          </a:bodyPr>
          <a:lstStyle/>
          <a:p>
            <a:r>
              <a:rPr lang="uk-UA" sz="2700" b="1" i="1" dirty="0" smtClean="0">
                <a:latin typeface="Arial" pitchFamily="34" charset="0"/>
                <a:cs typeface="Arial" pitchFamily="34" charset="0"/>
              </a:rPr>
              <a:t>Урок</a:t>
            </a:r>
            <a:r>
              <a:rPr lang="uk-UA" sz="2700" dirty="0" smtClean="0">
                <a:latin typeface="Arial" pitchFamily="34" charset="0"/>
                <a:cs typeface="Arial" pitchFamily="34" charset="0"/>
              </a:rPr>
              <a:t> – це динамічна варіативна форма організації навчальних занять на основі взаємодії вчителя та учнів, при якій зберігаються часові рамки, постійний склад учнів і певна дидактична організація, яка включає зміст, форми, методи та засоби навчання, які систематично застосовуються для вирішення задач навчання, виховання та розвитку учнів у процесі навчання.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959586"/>
            <a:ext cx="7643866" cy="5655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1" name="WordArt 3"/>
          <p:cNvSpPr>
            <a:spLocks noChangeArrowheads="1" noChangeShapeType="1"/>
          </p:cNvSpPr>
          <p:nvPr/>
        </p:nvSpPr>
        <p:spPr bwMode="auto">
          <a:xfrm>
            <a:off x="1798638" y="1744663"/>
            <a:ext cx="5446712" cy="3995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66CCFF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  <a:p>
            <a:pPr algn="ctr"/>
            <a:r>
              <a:rPr lang="ru-RU" sz="3600" kern="10" dirty="0">
                <a:ln w="9525">
                  <a:solidFill>
                    <a:srgbClr val="66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ДЯКУЮ </a:t>
            </a:r>
          </a:p>
          <a:p>
            <a:pPr algn="ctr"/>
            <a:r>
              <a:rPr lang="ru-RU" sz="3600" kern="10" dirty="0">
                <a:ln w="9525">
                  <a:solidFill>
                    <a:srgbClr val="66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за </a:t>
            </a:r>
            <a:r>
              <a:rPr lang="ru-RU" sz="3600" kern="10" dirty="0" err="1">
                <a:ln w="9525">
                  <a:solidFill>
                    <a:srgbClr val="66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увагу</a:t>
            </a:r>
            <a:r>
              <a:rPr lang="ru-RU" sz="3600" kern="10" dirty="0">
                <a:ln w="9525">
                  <a:solidFill>
                    <a:srgbClr val="66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Autofit/>
          </a:bodyPr>
          <a:lstStyle/>
          <a:p>
            <a:pPr algn="l"/>
            <a:r>
              <a:rPr lang="uk-UA" sz="2800" dirty="0" smtClean="0"/>
              <a:t>Урок — форма організації навчання, за якої заняття проводить учитель з групою учнів постійного складу, одного віку й рівня підготовки впродовж певного часу й відповідно до розкладу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28869"/>
            <a:ext cx="8229600" cy="1714512"/>
          </a:xfrm>
        </p:spPr>
        <p:txBody>
          <a:bodyPr>
            <a:normAutofit/>
          </a:bodyPr>
          <a:lstStyle/>
          <a:p>
            <a:pPr eaLnBrk="1" hangingPunct="1"/>
            <a:endParaRPr lang="ru-RU" sz="1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000372"/>
            <a:ext cx="88582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означенням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М.І.Махмутова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 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урок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—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динамічна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варіативна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форма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організації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процесу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цілеспрямованої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взаємодії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діяльності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спілкування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певного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складу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вчителів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учнів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яка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містить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собі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зміст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форми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методи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навчання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яка систематично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використовується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(в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однакові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відрізки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часу) для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вирішення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завдань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освіти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розвитку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виховання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процесі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навчання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/>
              <a:t>Основні ознаки</a:t>
            </a:r>
            <a:r>
              <a:rPr lang="uk-UA" b="1" dirty="0" smtClean="0"/>
              <a:t> </a:t>
            </a:r>
            <a:r>
              <a:rPr lang="uk-UA" dirty="0" smtClean="0"/>
              <a:t>уроку як форми організації навчальної діяльності: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 smtClean="0"/>
              <a:t>Постійний склад учнів.</a:t>
            </a:r>
            <a:endParaRPr lang="ru-RU" dirty="0" smtClean="0"/>
          </a:p>
          <a:p>
            <a:pPr lvl="0"/>
            <a:r>
              <a:rPr lang="uk-UA" dirty="0" smtClean="0"/>
              <a:t>Регламентованість часом та включення у розклад.</a:t>
            </a:r>
            <a:endParaRPr lang="ru-RU" dirty="0" smtClean="0"/>
          </a:p>
          <a:p>
            <a:pPr lvl="0"/>
            <a:r>
              <a:rPr lang="uk-UA" dirty="0" smtClean="0"/>
              <a:t>Систематичне засвоєння учнями знань, умінь і навичок, досвіду творчої діяльності та соціальних відношень забезпечується через взаємодію вчителя та учнів.</a:t>
            </a:r>
            <a:endParaRPr lang="ru-RU" dirty="0" smtClean="0"/>
          </a:p>
          <a:p>
            <a:pPr lvl="0"/>
            <a:r>
              <a:rPr lang="uk-UA" dirty="0" smtClean="0"/>
              <a:t>Використання різноманітних форм організації навчально-виховного процесу (фронтальних, парних, групових, індивідуальних) і методів навчання (традиційних, активних, інтерактивних).</a:t>
            </a:r>
            <a:endParaRPr lang="ru-RU" dirty="0" smtClean="0"/>
          </a:p>
          <a:p>
            <a:pPr lvl="0"/>
            <a:r>
              <a:rPr lang="uk-UA" dirty="0" smtClean="0"/>
              <a:t>Наявність систематичного контролю навчальних досягнень учнів.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Чинники впливу на розвиток уроку як форми організації навчального процесу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 smtClean="0"/>
              <a:t>Особистість учня</a:t>
            </a:r>
          </a:p>
          <a:p>
            <a:r>
              <a:rPr lang="uk-UA" b="1" dirty="0" smtClean="0"/>
              <a:t>Особистість учителя</a:t>
            </a:r>
          </a:p>
          <a:p>
            <a:pPr>
              <a:buNone/>
            </a:pPr>
            <a:r>
              <a:rPr lang="uk-UA" b="1" dirty="0" smtClean="0"/>
              <a:t>- Педагогічні концепції, технології, методики</a:t>
            </a:r>
          </a:p>
          <a:p>
            <a:pPr>
              <a:buNone/>
            </a:pPr>
            <a:r>
              <a:rPr lang="uk-UA" b="1" dirty="0" smtClean="0"/>
              <a:t>- Інтеграція, інтеграційні зв’язки</a:t>
            </a:r>
          </a:p>
          <a:p>
            <a:r>
              <a:rPr lang="uk-UA" b="1" dirty="0" smtClean="0"/>
              <a:t>Стандарти, програми, навчальна література</a:t>
            </a:r>
          </a:p>
          <a:p>
            <a:r>
              <a:rPr lang="uk-UA" b="1" dirty="0" smtClean="0"/>
              <a:t>Навчально-методичне забезпечення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uk-UA" b="1" dirty="0" smtClean="0"/>
              <a:t>Особливості розвитку суспільства </a:t>
            </a:r>
            <a:r>
              <a:rPr lang="uk-UA" sz="2600" dirty="0" smtClean="0"/>
              <a:t>(Замовлення суспільства)</a:t>
            </a:r>
            <a:endParaRPr lang="ru-RU" sz="26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Класифікація уроків</a:t>
            </a:r>
            <a:br>
              <a:rPr lang="uk-UA" dirty="0" smtClean="0"/>
            </a:br>
            <a:r>
              <a:rPr lang="uk-UA" sz="2000" dirty="0" smtClean="0"/>
              <a:t>(В.О. </a:t>
            </a:r>
            <a:r>
              <a:rPr lang="uk-UA" sz="2000" dirty="0" err="1" smtClean="0"/>
              <a:t>Онищук</a:t>
            </a:r>
            <a:r>
              <a:rPr lang="uk-UA" sz="2000" dirty="0" smtClean="0"/>
              <a:t>, М.А Сорокін, М.І. </a:t>
            </a:r>
            <a:r>
              <a:rPr lang="uk-UA" sz="2000" dirty="0" err="1" smtClean="0"/>
              <a:t>Махмутов</a:t>
            </a:r>
            <a:r>
              <a:rPr lang="uk-UA" sz="2000" dirty="0" smtClean="0"/>
              <a:t> та ін.).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3071810"/>
            <a:ext cx="76438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1) комбіновані (змішані);</a:t>
            </a:r>
            <a:br>
              <a:rPr lang="uk-UA" sz="2400" dirty="0" smtClean="0"/>
            </a:br>
            <a:r>
              <a:rPr lang="uk-UA" sz="2400" dirty="0" smtClean="0"/>
              <a:t>2) уроки засвоєння нових знань;</a:t>
            </a:r>
            <a:br>
              <a:rPr lang="uk-UA" sz="2400" dirty="0" smtClean="0"/>
            </a:br>
            <a:r>
              <a:rPr lang="uk-UA" sz="2400" dirty="0" smtClean="0"/>
              <a:t>3) уроки засвоєння навичок і умінь;</a:t>
            </a:r>
            <a:br>
              <a:rPr lang="uk-UA" sz="2400" dirty="0" smtClean="0"/>
            </a:br>
            <a:r>
              <a:rPr lang="uk-UA" sz="2400" dirty="0" smtClean="0"/>
              <a:t>4) уроки застосування знань, навичок і умінь;</a:t>
            </a:r>
            <a:br>
              <a:rPr lang="uk-UA" sz="2400" dirty="0" smtClean="0"/>
            </a:br>
            <a:r>
              <a:rPr lang="uk-UA" sz="2400" dirty="0" smtClean="0"/>
              <a:t>5) уроки узагальнення і систематизації знань;</a:t>
            </a:r>
            <a:br>
              <a:rPr lang="uk-UA" sz="2400" dirty="0" smtClean="0"/>
            </a:br>
            <a:r>
              <a:rPr lang="uk-UA" sz="2400" dirty="0" smtClean="0"/>
              <a:t>6) уроки перевірки, оцінки і корекції знань, навичок і   умінь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928670"/>
            <a:ext cx="80724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У дидактиці існує кілька підходів до класифікації уроків</a:t>
            </a:r>
            <a:r>
              <a:rPr lang="uk-UA" dirty="0" smtClean="0"/>
              <a:t> </a:t>
            </a:r>
            <a:r>
              <a:rPr lang="uk-UA" b="1" dirty="0" smtClean="0"/>
              <a:t>залежно від ознак, узятих за основу</a:t>
            </a:r>
          </a:p>
          <a:p>
            <a:endParaRPr lang="uk-UA" b="1" dirty="0" smtClean="0"/>
          </a:p>
          <a:p>
            <a:endParaRPr lang="uk-UA" b="1" dirty="0" smtClean="0"/>
          </a:p>
          <a:p>
            <a:endParaRPr lang="uk-UA" b="1" dirty="0" smtClean="0"/>
          </a:p>
          <a:p>
            <a:endParaRPr lang="uk-UA" b="1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857364"/>
            <a:ext cx="8429652" cy="986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uk-UA" sz="2000" b="1" dirty="0" smtClean="0"/>
              <a:t> </a:t>
            </a:r>
            <a:r>
              <a:rPr lang="uk-UA" sz="2400" b="1" dirty="0" smtClean="0"/>
              <a:t>За способами проведення:</a:t>
            </a:r>
            <a:r>
              <a:rPr lang="uk-UA" sz="2400" dirty="0" smtClean="0"/>
              <a:t>  лекції, уроки-бесіди, уроки-диспути, уроки самостійної роботи учнів тощо. </a:t>
            </a:r>
          </a:p>
          <a:p>
            <a:pPr>
              <a:lnSpc>
                <a:spcPct val="80000"/>
              </a:lnSpc>
            </a:pPr>
            <a:r>
              <a:rPr lang="uk-UA" sz="2400" b="1" dirty="0" smtClean="0"/>
              <a:t>        За етапами навчальної діяльності: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>
            <a:noAutofit/>
          </a:bodyPr>
          <a:lstStyle/>
          <a:p>
            <a:r>
              <a:rPr lang="uk-UA" sz="2800" dirty="0" smtClean="0"/>
              <a:t>Циклом називають певну послідовність уроків, об'єднаних за будь-яким критерієм, яка може повторюватися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</a:t>
            </a:r>
            <a:r>
              <a:rPr lang="uk-UA" dirty="0" err="1" smtClean="0"/>
              <a:t>оцільно</a:t>
            </a:r>
            <a:r>
              <a:rPr lang="uk-UA" dirty="0" smtClean="0"/>
              <a:t> створення циклів уроків, проведення яких сприяло б залученню учнів до тих видів діяльності, у процесі яких досягаються намічені цілі. </a:t>
            </a:r>
          </a:p>
          <a:p>
            <a:r>
              <a:rPr lang="uk-UA" dirty="0" smtClean="0"/>
              <a:t> Так, за І. Підласим, цикл може включати:</a:t>
            </a:r>
            <a:endParaRPr lang="ru-RU" dirty="0" smtClean="0"/>
          </a:p>
          <a:p>
            <a:pPr lvl="0"/>
            <a:r>
              <a:rPr lang="uk-UA" dirty="0" smtClean="0"/>
              <a:t>вступний урок;</a:t>
            </a:r>
            <a:endParaRPr lang="ru-RU" dirty="0" smtClean="0"/>
          </a:p>
          <a:p>
            <a:pPr lvl="0"/>
            <a:r>
              <a:rPr lang="uk-UA" dirty="0" smtClean="0"/>
              <a:t>уроки засвоєння нових знань;</a:t>
            </a:r>
            <a:endParaRPr lang="ru-RU" dirty="0" smtClean="0"/>
          </a:p>
          <a:p>
            <a:pPr lvl="0"/>
            <a:r>
              <a:rPr lang="uk-UA" dirty="0" smtClean="0"/>
              <a:t>уроки розвитку нових умінь, навичок;</a:t>
            </a:r>
            <a:endParaRPr lang="ru-RU" dirty="0" smtClean="0"/>
          </a:p>
          <a:p>
            <a:pPr lvl="0"/>
            <a:r>
              <a:rPr lang="uk-UA" dirty="0" smtClean="0"/>
              <a:t>уроки узагальнення, систематизації;</a:t>
            </a:r>
            <a:endParaRPr lang="ru-RU" dirty="0" smtClean="0"/>
          </a:p>
          <a:p>
            <a:pPr lvl="0"/>
            <a:r>
              <a:rPr lang="uk-UA" dirty="0" smtClean="0"/>
              <a:t>уроки контролю та корекції знань і вмінь;</a:t>
            </a:r>
            <a:endParaRPr lang="ru-RU" dirty="0" smtClean="0"/>
          </a:p>
          <a:p>
            <a:pPr lvl="0"/>
            <a:r>
              <a:rPr lang="uk-UA" dirty="0" smtClean="0"/>
              <a:t>підсумковий урок.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227</TotalTime>
  <Words>1721</Words>
  <Application>Microsoft Office PowerPoint</Application>
  <PresentationFormat>Экран (4:3)</PresentationFormat>
  <Paragraphs>217</Paragraphs>
  <Slides>41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Трек</vt:lpstr>
      <vt:lpstr>Компетентнісно-орієнтований якісний урок історії та правознавства </vt:lpstr>
      <vt:lpstr>Слайд 2</vt:lpstr>
      <vt:lpstr>Слайд 3</vt:lpstr>
      <vt:lpstr>Урок – це динамічна варіативна форма організації навчальних занять на основі взаємодії вчителя та учнів, при якій зберігаються часові рамки, постійний склад учнів і певна дидактична організація, яка включає зміст, форми, методи та засоби навчання, які систематично застосовуються для вирішення задач навчання, виховання та розвитку учнів у процесі навчання. </vt:lpstr>
      <vt:lpstr>Урок — форма організації навчання, за якої заняття проводить учитель з групою учнів постійного складу, одного віку й рівня підготовки впродовж певного часу й відповідно до розкладу </vt:lpstr>
      <vt:lpstr>Основні ознаки уроку як форми організації навчальної діяльності: </vt:lpstr>
      <vt:lpstr>Чинники впливу на розвиток уроку як форми організації навчального процесу </vt:lpstr>
      <vt:lpstr>Класифікація уроків (В.О. Онищук, М.А Сорокін, М.І. Махмутов та ін.). </vt:lpstr>
      <vt:lpstr>Циклом називають певну послідовність уроків, об'єднаних за будь-яким критерієм, яка може повторюватися</vt:lpstr>
      <vt:lpstr>Слайд 10</vt:lpstr>
      <vt:lpstr>Слайд 11</vt:lpstr>
      <vt:lpstr>     Під поняттям «структура уроку» розуміють побудову уроку:  елементи або етапи будови уроку,  їх послідовність,  взаємозв'язки між ними.  Структура уроку (за Оніщуком) залежить від його типології, що визначається головною дидактичною метою, а ефективність її відпрацювання – від сполучення методів, прийомів та засобів навчання на кожному його етапі. </vt:lpstr>
      <vt:lpstr>Слайд 13</vt:lpstr>
      <vt:lpstr>Урок засвоєння нових знань. 1) перевірка домашнього завдання, актуалізація та корекція опорних знань;  2) повідомлення теми, мети, задач уроку та мотивація навчальної діяльності;  3) сприйняття й усвідомлення нового матеріалу, осмислення зв'язків і відносин в об'єктах вивчення;  4) узагальнення та систематизація знань, застосування їх у різних ситуаціях, наближених до життєвих;  5) підбиття підсумків уроку та домашнє завдання.  </vt:lpstr>
      <vt:lpstr>Слайд 15</vt:lpstr>
      <vt:lpstr>Слайд 16</vt:lpstr>
      <vt:lpstr>Урок узагальнення та систематизації знань. </vt:lpstr>
      <vt:lpstr>Урок перевірки та корекції знань, умінь і навичок  </vt:lpstr>
      <vt:lpstr>Структура інтерактивного уроку </vt:lpstr>
      <vt:lpstr>Комбінований урок </vt:lpstr>
      <vt:lpstr>Комбінований (змішаний) урок має класичну чотириетапну структуру</vt:lpstr>
      <vt:lpstr>Структура інших типів уроків складається здебільшого з трьох частин:   1) організації роботи — перевірки домашнього завдання, актуалізації опорних знань, навичок і умінь;  мотивації учіння; повідомлення теми, мети, завдань уроку;  2) головної частини — формування, засвоєння, повторення, закріплення, узагальнення, систематизації знань, умінь; контролю;  3) підведення підсумків і домашнього завдання. </vt:lpstr>
      <vt:lpstr>Слайд 23</vt:lpstr>
      <vt:lpstr>Дидактичні завдання в цілісній структурі уроку є найважливішим і основним засобом досягнення мети і умовою конструювання способу дій як учителя, так і учня. Ієрархію дидактичних завдань уроку можна представити в такому вигляді:  - Освітні завдання - Розвиваючі завдання - Виховні завдання. </vt:lpstr>
      <vt:lpstr>Слайд 25</vt:lpstr>
      <vt:lpstr>Слайд 26</vt:lpstr>
      <vt:lpstr>У підготовці учителя до уроку виділяється три етапи: </vt:lpstr>
      <vt:lpstr>Слайд 28</vt:lpstr>
      <vt:lpstr>  У плані учителя повинні відображатися такі моменти:  </vt:lpstr>
      <vt:lpstr> Методи навчання. </vt:lpstr>
      <vt:lpstr>Прийом  навчання — це елемент методу. </vt:lpstr>
      <vt:lpstr>Класифікація методів навчання може бути здійснена за: </vt:lpstr>
      <vt:lpstr>  Класифікація методів навчання. </vt:lpstr>
      <vt:lpstr>Слайд 34</vt:lpstr>
      <vt:lpstr>Слайд 35</vt:lpstr>
      <vt:lpstr>ВИМОГИ ДО СУЧАСНОГО УРОКУ</vt:lpstr>
      <vt:lpstr>Дидактично грамотний урок – це здоров'яорієнтований та здоров'язберігаючий урок</vt:lpstr>
      <vt:lpstr>УРОК У СИСТЕМІ ОСНОВНИХ МОДЕЛЕЙ НАВЧАННЯ</vt:lpstr>
      <vt:lpstr>Слайд 39</vt:lpstr>
      <vt:lpstr>Слайд 40</vt:lpstr>
      <vt:lpstr>Слайд 41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Сучасний урок</dc:title>
  <dc:creator>Люся</dc:creator>
  <cp:lastModifiedBy>Люся</cp:lastModifiedBy>
  <cp:revision>12</cp:revision>
  <dcterms:created xsi:type="dcterms:W3CDTF">2016-06-17T13:15:18Z</dcterms:created>
  <dcterms:modified xsi:type="dcterms:W3CDTF">2016-09-21T09:37:57Z</dcterms:modified>
</cp:coreProperties>
</file>